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48"/>
  </p:notesMasterIdLst>
  <p:handoutMasterIdLst>
    <p:handoutMasterId r:id="rId49"/>
  </p:handoutMasterIdLst>
  <p:sldIdLst>
    <p:sldId id="277" r:id="rId17"/>
    <p:sldId id="257" r:id="rId18"/>
    <p:sldId id="2141411527" r:id="rId19"/>
    <p:sldId id="338" r:id="rId20"/>
    <p:sldId id="313" r:id="rId21"/>
    <p:sldId id="337" r:id="rId22"/>
    <p:sldId id="314" r:id="rId23"/>
    <p:sldId id="2141411541" r:id="rId24"/>
    <p:sldId id="2141411533" r:id="rId25"/>
    <p:sldId id="2141411534" r:id="rId26"/>
    <p:sldId id="2141411535" r:id="rId27"/>
    <p:sldId id="2141411536" r:id="rId28"/>
    <p:sldId id="2141411537" r:id="rId29"/>
    <p:sldId id="2141411538" r:id="rId30"/>
    <p:sldId id="2141411539" r:id="rId31"/>
    <p:sldId id="2141411540" r:id="rId32"/>
    <p:sldId id="2141411542" r:id="rId33"/>
    <p:sldId id="263" r:id="rId34"/>
    <p:sldId id="999" r:id="rId35"/>
    <p:sldId id="1939" r:id="rId36"/>
    <p:sldId id="372" r:id="rId37"/>
    <p:sldId id="2141411528" r:id="rId38"/>
    <p:sldId id="373" r:id="rId39"/>
    <p:sldId id="1913" r:id="rId40"/>
    <p:sldId id="1914" r:id="rId41"/>
    <p:sldId id="352" r:id="rId42"/>
    <p:sldId id="350" r:id="rId43"/>
    <p:sldId id="351" r:id="rId44"/>
    <p:sldId id="1977" r:id="rId45"/>
    <p:sldId id="1953" r:id="rId46"/>
    <p:sldId id="1954" r:id="rId47"/>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0" autoAdjust="0"/>
    <p:restoredTop sz="70134" autoAdjust="0"/>
  </p:normalViewPr>
  <p:slideViewPr>
    <p:cSldViewPr snapToGrid="0">
      <p:cViewPr varScale="1">
        <p:scale>
          <a:sx n="61" d="100"/>
          <a:sy n="61" d="100"/>
        </p:scale>
        <p:origin x="1116" y="7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29794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67284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80298C-C937-49E4-A344-41CA42F462CD}" type="slidenum">
              <a:rPr lang="en-GB" smtClean="0"/>
              <a:t>27</a:t>
            </a:fld>
            <a:endParaRPr lang="en-GB"/>
          </a:p>
        </p:txBody>
      </p:sp>
    </p:spTree>
    <p:extLst>
      <p:ext uri="{BB962C8B-B14F-4D97-AF65-F5344CB8AC3E}">
        <p14:creationId xmlns:p14="http://schemas.microsoft.com/office/powerpoint/2010/main" val="43164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75006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7.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2.xml"/></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33.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56.png"/><Relationship Id="rId1" Type="http://schemas.openxmlformats.org/officeDocument/2006/relationships/slideLayout" Target="../slideLayouts/slideLayout133.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61068"/>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In this app, display views are functional data</a:t>
            </a:r>
          </a:p>
          <a:p>
            <a:pPr marL="457200" indent="-457200">
              <a:lnSpc>
                <a:spcPct val="120000"/>
              </a:lnSpc>
              <a:buFont typeface="+mj-lt"/>
              <a:buAutoNum type="arabicPeriod"/>
            </a:pPr>
            <a:r>
              <a:rPr lang="en-GB" sz="2400"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sz="2400"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sz="2400" dirty="0">
                <a:latin typeface="Consolas" panose="020B0609020204030204" pitchFamily="49" charset="0"/>
              </a:rPr>
              <a:t>tuples and helper functions </a:t>
            </a:r>
          </a:p>
          <a:p>
            <a:pPr marL="457200" indent="-457200">
              <a:lnSpc>
                <a:spcPct val="120000"/>
              </a:lnSpc>
              <a:buFont typeface="+mj-lt"/>
              <a:buAutoNum type="arabicPeriod"/>
            </a:pPr>
            <a:endParaRPr lang="en-GB" sz="2400" dirty="0">
              <a:latin typeface="Consolas" panose="020B0609020204030204" pitchFamily="49" charset="0"/>
            </a:endParaRPr>
          </a:p>
        </p:txBody>
      </p:sp>
    </p:spTree>
    <p:extLst>
      <p:ext uri="{BB962C8B-B14F-4D97-AF65-F5344CB8AC3E}">
        <p14:creationId xmlns:p14="http://schemas.microsoft.com/office/powerpoint/2010/main" val="159060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76833"/>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“let” and “type” all day long</a:t>
            </a:r>
          </a:p>
          <a:p>
            <a:pPr marL="457200" indent="-457200">
              <a:lnSpc>
                <a:spcPct val="120000"/>
              </a:lnSpc>
              <a:buFont typeface="+mj-lt"/>
              <a:buAutoNum type="arabicPeriod"/>
            </a:pPr>
            <a:r>
              <a:rPr lang="en-GB" sz="2400" dirty="0">
                <a:latin typeface="Consolas" panose="020B0609020204030204" pitchFamily="49" charset="0"/>
              </a:rPr>
              <a:t>pipelining with |&gt;</a:t>
            </a:r>
          </a:p>
          <a:p>
            <a:pPr marL="457200" indent="-457200">
              <a:lnSpc>
                <a:spcPct val="120000"/>
              </a:lnSpc>
              <a:buFont typeface="+mj-lt"/>
              <a:buAutoNum type="arabicPeriod"/>
            </a:pPr>
            <a:r>
              <a:rPr lang="en-GB" sz="2400"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sz="2400" dirty="0">
                <a:latin typeface="Consolas" panose="020B0609020204030204" pitchFamily="49" charset="0"/>
              </a:rPr>
              <a:t>async programming for server requests</a:t>
            </a:r>
          </a:p>
          <a:p>
            <a:pPr marL="457200" indent="-457200">
              <a:lnSpc>
                <a:spcPct val="120000"/>
              </a:lnSpc>
              <a:buFont typeface="+mj-lt"/>
              <a:buAutoNum type="arabicPeriod"/>
            </a:pPr>
            <a:r>
              <a:rPr lang="en-GB" sz="2400" dirty="0">
                <a:latin typeface="Consolas" panose="020B0609020204030204" pitchFamily="49" charset="0"/>
              </a:rPr>
              <a:t>strongly typed string interpolation</a:t>
            </a:r>
          </a:p>
        </p:txBody>
      </p:sp>
    </p:spTree>
    <p:extLst>
      <p:ext uri="{BB962C8B-B14F-4D97-AF65-F5344CB8AC3E}">
        <p14:creationId xmlns:p14="http://schemas.microsoft.com/office/powerpoint/2010/main" val="400122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45302"/>
          </a:xfrm>
        </p:spPr>
        <p:txBody>
          <a:bodyPr>
            <a:normAutofit/>
          </a:bodyPr>
          <a:lstStyle/>
          <a:p>
            <a:pPr marL="0" indent="0">
              <a:lnSpc>
                <a:spcPct val="120000"/>
              </a:lnSpc>
              <a:buNone/>
            </a:pPr>
            <a:r>
              <a:rPr lang="en-GB" sz="2400"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dispatching a new message in this UI architecture</a:t>
            </a:r>
            <a:br>
              <a:rPr lang="en-GB" sz="2400" dirty="0">
                <a:latin typeface="Consolas" panose="020B0609020204030204" pitchFamily="49" charset="0"/>
                <a:cs typeface="Courier New" panose="02070309020205020404" pitchFamily="49" charset="0"/>
              </a:rPr>
            </a:br>
            <a:endParaRPr lang="en-GB" sz="240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56935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29537"/>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evaluating code in the F# REPL</a:t>
            </a:r>
          </a:p>
          <a:p>
            <a:pPr marL="457200" indent="-457200">
              <a:lnSpc>
                <a:spcPct val="120000"/>
              </a:lnSpc>
              <a:buFont typeface="+mj-lt"/>
              <a:buAutoNum type="arabicPeriod"/>
            </a:pPr>
            <a:r>
              <a:rPr lang="en-GB" sz="2400" dirty="0">
                <a:latin typeface="Consolas" panose="020B0609020204030204" pitchFamily="49" charset="0"/>
              </a:rPr>
              <a:t>referencing a package with a strong version</a:t>
            </a:r>
          </a:p>
          <a:p>
            <a:pPr marL="457200" indent="-457200">
              <a:lnSpc>
                <a:spcPct val="120000"/>
              </a:lnSpc>
              <a:buFont typeface="+mj-lt"/>
              <a:buAutoNum type="arabicPeriod"/>
            </a:pPr>
            <a:r>
              <a:rPr lang="en-GB" sz="2400" dirty="0">
                <a:latin typeface="Consolas" panose="020B0609020204030204" pitchFamily="49" charset="0"/>
              </a:rPr>
              <a:t>using </a:t>
            </a:r>
            <a:r>
              <a:rPr lang="en-GB" sz="2400" dirty="0" err="1">
                <a:latin typeface="Consolas" panose="020B0609020204030204" pitchFamily="49" charset="0"/>
              </a:rPr>
              <a:t>FSharp.Data</a:t>
            </a:r>
            <a:r>
              <a:rPr lang="en-GB" sz="2400" dirty="0">
                <a:latin typeface="Consolas" panose="020B0609020204030204" pitchFamily="49" charset="0"/>
              </a:rPr>
              <a:t> with a sample from a REST API</a:t>
            </a:r>
          </a:p>
          <a:p>
            <a:pPr marL="457200" indent="-457200">
              <a:lnSpc>
                <a:spcPct val="120000"/>
              </a:lnSpc>
              <a:buFont typeface="+mj-lt"/>
              <a:buAutoNum type="arabicPeriod"/>
            </a:pPr>
            <a:r>
              <a:rPr lang="en-GB" sz="2400" dirty="0">
                <a:latin typeface="Consolas" panose="020B0609020204030204" pitchFamily="49" charset="0"/>
              </a:rPr>
              <a:t>exploring the data in preparation for adding a backend service</a:t>
            </a:r>
            <a:br>
              <a:rPr lang="en-GB" sz="2400" dirty="0">
                <a:latin typeface="Consolas" panose="020B0609020204030204" pitchFamily="49" charset="0"/>
              </a:rPr>
            </a:br>
            <a:endParaRPr lang="en-GB" sz="2400" dirty="0">
              <a:latin typeface="Consolas" panose="020B0609020204030204" pitchFamily="49" charset="0"/>
            </a:endParaRPr>
          </a:p>
        </p:txBody>
      </p:sp>
    </p:spTree>
    <p:extLst>
      <p:ext uri="{BB962C8B-B14F-4D97-AF65-F5344CB8AC3E}">
        <p14:creationId xmlns:p14="http://schemas.microsoft.com/office/powerpoint/2010/main" val="54002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Other F# Language Discussion Points</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324130"/>
          </a:xfrm>
        </p:spPr>
        <p:txBody>
          <a:bodyPr>
            <a:normAutofit fontScale="92500" lnSpcReduction="20000"/>
          </a:bodyPr>
          <a:lstStyle/>
          <a:p>
            <a:pPr marL="457200" indent="-457200">
              <a:lnSpc>
                <a:spcPct val="120000"/>
              </a:lnSpc>
              <a:buFont typeface="+mj-lt"/>
              <a:buAutoNum type="arabicPeriod"/>
            </a:pPr>
            <a:r>
              <a:rPr lang="en-GB" dirty="0">
                <a:latin typeface="Consolas" panose="020B0609020204030204" pitchFamily="49" charset="0"/>
              </a:rPr>
              <a:t>let mutable </a:t>
            </a:r>
          </a:p>
          <a:p>
            <a:pPr marL="457200" indent="-457200">
              <a:lnSpc>
                <a:spcPct val="120000"/>
              </a:lnSpc>
              <a:buFont typeface="+mj-lt"/>
              <a:buAutoNum type="arabicPeriod"/>
            </a:pPr>
            <a:r>
              <a:rPr lang="en-GB" dirty="0">
                <a:latin typeface="Consolas" panose="020B0609020204030204" pitchFamily="49" charset="0"/>
              </a:rPr>
              <a:t>box/unbox</a:t>
            </a:r>
          </a:p>
          <a:p>
            <a:pPr marL="457200" indent="-457200">
              <a:lnSpc>
                <a:spcPct val="120000"/>
              </a:lnSpc>
              <a:buFont typeface="+mj-lt"/>
              <a:buAutoNum type="arabicPeriod"/>
            </a:pPr>
            <a:r>
              <a:rPr lang="en-GB" dirty="0">
                <a:latin typeface="Consolas" panose="020B0609020204030204" pitchFamily="49" charset="0"/>
              </a:rPr>
              <a:t>reflection</a:t>
            </a:r>
          </a:p>
          <a:p>
            <a:pPr marL="457200" indent="-457200">
              <a:lnSpc>
                <a:spcPct val="120000"/>
              </a:lnSpc>
              <a:buFont typeface="+mj-lt"/>
              <a:buAutoNum type="arabicPeriod"/>
            </a:pPr>
            <a:r>
              <a:rPr lang="en-GB" dirty="0">
                <a:latin typeface="Consolas" panose="020B0609020204030204" pitchFamily="49" charset="0"/>
              </a:rPr>
              <a:t>performance </a:t>
            </a:r>
          </a:p>
          <a:p>
            <a:pPr marL="457200" indent="-457200">
              <a:lnSpc>
                <a:spcPct val="120000"/>
              </a:lnSpc>
              <a:buFont typeface="+mj-lt"/>
              <a:buAutoNum type="arabicPeriod"/>
            </a:pPr>
            <a:r>
              <a:rPr lang="en-GB" dirty="0">
                <a:latin typeface="Consolas" panose="020B0609020204030204" pitchFamily="49" charset="0"/>
              </a:rPr>
              <a:t>namespace and modules for code organization</a:t>
            </a:r>
          </a:p>
          <a:p>
            <a:pPr marL="457200" indent="-457200">
              <a:lnSpc>
                <a:spcPct val="120000"/>
              </a:lnSpc>
              <a:buFont typeface="+mj-lt"/>
              <a:buAutoNum type="arabicPeriod"/>
            </a:pPr>
            <a:r>
              <a:rPr lang="en-GB" dirty="0">
                <a:latin typeface="Consolas" panose="020B0609020204030204" pitchFamily="49" charset="0"/>
              </a:rPr>
              <a:t>F# is not lazy by default (see ‘lazy’ expressions)</a:t>
            </a:r>
          </a:p>
          <a:p>
            <a:pPr marL="457200" indent="-457200">
              <a:lnSpc>
                <a:spcPct val="120000"/>
              </a:lnSpc>
              <a:buFont typeface="+mj-lt"/>
              <a:buAutoNum type="arabicPeriod"/>
            </a:pPr>
            <a:r>
              <a:rPr lang="en-GB" dirty="0">
                <a:latin typeface="Consolas" panose="020B0609020204030204" pitchFamily="49" charset="0"/>
              </a:rPr>
              <a:t>Bi-directional .NET and </a:t>
            </a:r>
            <a:r>
              <a:rPr lang="en-GB" dirty="0" err="1">
                <a:latin typeface="Consolas" panose="020B0609020204030204" pitchFamily="49" charset="0"/>
              </a:rPr>
              <a:t>Javascript</a:t>
            </a:r>
            <a:r>
              <a:rPr lang="en-GB" dirty="0">
                <a:latin typeface="Consolas" panose="020B0609020204030204" pitchFamily="49" charset="0"/>
              </a:rPr>
              <a:t> interop</a:t>
            </a:r>
          </a:p>
          <a:p>
            <a:pPr marL="457200" indent="-457200">
              <a:lnSpc>
                <a:spcPct val="120000"/>
              </a:lnSpc>
              <a:buFont typeface="+mj-lt"/>
              <a:buAutoNum type="arabicPeriod"/>
            </a:pPr>
            <a:r>
              <a:rPr lang="en-GB" dirty="0">
                <a:latin typeface="Consolas" panose="020B0609020204030204" pitchFamily="49" charset="0"/>
              </a:rPr>
              <a:t>Fable now includes an F# to Python transpiler. If Python gives us metadata, we will interop smoothly with Python</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81091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a:xfrm>
            <a:off x="286406" y="491249"/>
            <a:ext cx="3386959" cy="1022241"/>
          </a:xfrm>
        </p:spPr>
        <p:txBody>
          <a:bodyPr>
            <a:normAutofit/>
          </a:bodyPr>
          <a:lstStyle/>
          <a:p>
            <a:r>
              <a:rPr lang="en-GB" dirty="0"/>
              <a:t>Python GCN</a:t>
            </a:r>
          </a:p>
        </p:txBody>
      </p:sp>
      <p:pic>
        <p:nvPicPr>
          <p:cNvPr id="5" name="Picture 4">
            <a:extLst>
              <a:ext uri="{FF2B5EF4-FFF2-40B4-BE49-F238E27FC236}">
                <a16:creationId xmlns:a16="http://schemas.microsoft.com/office/drawing/2014/main" id="{7C28736D-D2E7-4BA7-82A3-4081FD145861}"/>
              </a:ext>
            </a:extLst>
          </p:cNvPr>
          <p:cNvPicPr>
            <a:picLocks noChangeAspect="1"/>
          </p:cNvPicPr>
          <p:nvPr/>
        </p:nvPicPr>
        <p:blipFill rotWithShape="1">
          <a:blip r:embed="rId2"/>
          <a:srcRect r="-267" b="25237"/>
          <a:stretch/>
        </p:blipFill>
        <p:spPr>
          <a:xfrm>
            <a:off x="4534998" y="322234"/>
            <a:ext cx="7370596" cy="5992813"/>
          </a:xfrm>
          <a:prstGeom prst="rect">
            <a:avLst/>
          </a:prstGeom>
        </p:spPr>
      </p:pic>
    </p:spTree>
    <p:extLst>
      <p:ext uri="{BB962C8B-B14F-4D97-AF65-F5344CB8AC3E}">
        <p14:creationId xmlns:p14="http://schemas.microsoft.com/office/powerpoint/2010/main" val="142658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37377-8A5D-4D58-8042-5F999D5036BE}"/>
              </a:ext>
            </a:extLst>
          </p:cNvPr>
          <p:cNvPicPr>
            <a:picLocks noChangeAspect="1"/>
          </p:cNvPicPr>
          <p:nvPr/>
        </p:nvPicPr>
        <p:blipFill>
          <a:blip r:embed="rId2"/>
          <a:stretch>
            <a:fillRect/>
          </a:stretch>
        </p:blipFill>
        <p:spPr>
          <a:xfrm>
            <a:off x="4601943" y="273379"/>
            <a:ext cx="7303651" cy="5896303"/>
          </a:xfrm>
          <a:prstGeom prst="rect">
            <a:avLst/>
          </a:prstGeom>
        </p:spPr>
      </p:pic>
      <p:sp>
        <p:nvSpPr>
          <p:cNvPr id="6" name="Title 1">
            <a:extLst>
              <a:ext uri="{FF2B5EF4-FFF2-40B4-BE49-F238E27FC236}">
                <a16:creationId xmlns:a16="http://schemas.microsoft.com/office/drawing/2014/main" id="{B8D52FEE-AB40-4B01-9B57-2C04DFD2FE21}"/>
              </a:ext>
            </a:extLst>
          </p:cNvPr>
          <p:cNvSpPr txBox="1">
            <a:spLocks/>
          </p:cNvSpPr>
          <p:nvPr/>
        </p:nvSpPr>
        <p:spPr>
          <a:xfrm>
            <a:off x="286406" y="491249"/>
            <a:ext cx="3386959" cy="102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F# GCN</a:t>
            </a:r>
          </a:p>
        </p:txBody>
      </p:sp>
      <p:sp>
        <p:nvSpPr>
          <p:cNvPr id="8" name="TextBox 7">
            <a:extLst>
              <a:ext uri="{FF2B5EF4-FFF2-40B4-BE49-F238E27FC236}">
                <a16:creationId xmlns:a16="http://schemas.microsoft.com/office/drawing/2014/main" id="{1D65220F-A9FB-494E-8A24-0A952251FBD5}"/>
              </a:ext>
            </a:extLst>
          </p:cNvPr>
          <p:cNvSpPr txBox="1"/>
          <p:nvPr/>
        </p:nvSpPr>
        <p:spPr>
          <a:xfrm>
            <a:off x="286406" y="6305362"/>
            <a:ext cx="10371084" cy="369332"/>
          </a:xfrm>
          <a:prstGeom prst="rect">
            <a:avLst/>
          </a:prstGeom>
          <a:noFill/>
        </p:spPr>
        <p:txBody>
          <a:bodyPr wrap="square">
            <a:spAutoFit/>
          </a:bodyPr>
          <a:lstStyle/>
          <a:p>
            <a:r>
              <a:rPr lang="en-GB" dirty="0"/>
              <a:t>https://www.linkedin.com/pulse/graph-convolutional-network-model-strongly-typed-faisal-waris-phd/</a:t>
            </a:r>
          </a:p>
        </p:txBody>
      </p:sp>
    </p:spTree>
    <p:extLst>
      <p:ext uri="{BB962C8B-B14F-4D97-AF65-F5344CB8AC3E}">
        <p14:creationId xmlns:p14="http://schemas.microsoft.com/office/powerpoint/2010/main" val="3476434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 you Guido!</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69702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some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4764176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42583381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5795609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CBEAF10-3852-438C-ACA0-C62882C9F09D}"/>
              </a:ext>
            </a:extLst>
          </p:cNvPr>
          <p:cNvPicPr>
            <a:picLocks noChangeAspect="1"/>
          </p:cNvPicPr>
          <p:nvPr/>
        </p:nvPicPr>
        <p:blipFill>
          <a:blip r:embed="rId2"/>
          <a:stretch>
            <a:fillRect/>
          </a:stretch>
        </p:blipFill>
        <p:spPr>
          <a:xfrm>
            <a:off x="0" y="14132"/>
            <a:ext cx="12192000" cy="682973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Tree>
    <p:extLst>
      <p:ext uri="{BB962C8B-B14F-4D97-AF65-F5344CB8AC3E}">
        <p14:creationId xmlns:p14="http://schemas.microsoft.com/office/powerpoint/2010/main" val="31823096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A186C89-F896-42D7-AC49-6B392788A289}"/>
              </a:ext>
            </a:extLst>
          </p:cNvPr>
          <p:cNvPicPr>
            <a:picLocks noChangeAspect="1"/>
          </p:cNvPicPr>
          <p:nvPr/>
        </p:nvPicPr>
        <p:blipFill>
          <a:blip r:embed="rId2"/>
          <a:stretch>
            <a:fillRect/>
          </a:stretch>
        </p:blipFill>
        <p:spPr>
          <a:xfrm>
            <a:off x="0" y="5187"/>
            <a:ext cx="12192000" cy="684762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
        <p:nvSpPr>
          <p:cNvPr id="7" name="TextBox 6">
            <a:extLst>
              <a:ext uri="{FF2B5EF4-FFF2-40B4-BE49-F238E27FC236}">
                <a16:creationId xmlns:a16="http://schemas.microsoft.com/office/drawing/2014/main" id="{78E94A53-79C2-4CEE-B7D3-CE5B35001532}"/>
              </a:ext>
            </a:extLst>
          </p:cNvPr>
          <p:cNvSpPr txBox="1"/>
          <p:nvPr/>
        </p:nvSpPr>
        <p:spPr>
          <a:xfrm>
            <a:off x="7429500" y="3233738"/>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spTree>
    <p:extLst>
      <p:ext uri="{BB962C8B-B14F-4D97-AF65-F5344CB8AC3E}">
        <p14:creationId xmlns:p14="http://schemas.microsoft.com/office/powerpoint/2010/main" val="32500693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59D-3844-4F24-B7C2-D13A9BB39E46}"/>
              </a:ext>
            </a:extLst>
          </p:cNvPr>
          <p:cNvSpPr>
            <a:spLocks noGrp="1"/>
          </p:cNvSpPr>
          <p:nvPr>
            <p:ph type="title"/>
          </p:nvPr>
        </p:nvSpPr>
        <p:spPr/>
        <p:txBody>
          <a:bodyPr>
            <a:normAutofit/>
          </a:bodyPr>
          <a:lstStyle/>
          <a:p>
            <a:r>
              <a:rPr lang="en-GB" dirty="0"/>
              <a:t>MVU</a:t>
            </a:r>
          </a:p>
        </p:txBody>
      </p:sp>
      <p:sp>
        <p:nvSpPr>
          <p:cNvPr id="3" name="Content Placeholder 2">
            <a:extLst>
              <a:ext uri="{FF2B5EF4-FFF2-40B4-BE49-F238E27FC236}">
                <a16:creationId xmlns:a16="http://schemas.microsoft.com/office/drawing/2014/main" id="{F51053FF-4407-4133-9754-9AD8151BD717}"/>
              </a:ext>
            </a:extLst>
          </p:cNvPr>
          <p:cNvSpPr>
            <a:spLocks noGrp="1"/>
          </p:cNvSpPr>
          <p:nvPr>
            <p:ph idx="1"/>
          </p:nvPr>
        </p:nvSpPr>
        <p:spPr/>
        <p:txBody>
          <a:bodyPr>
            <a:normAutofit fontScale="92500" lnSpcReduction="20000"/>
          </a:bodyPr>
          <a:lstStyle/>
          <a:p>
            <a:pPr marL="0" indent="0" algn="ctr">
              <a:buNone/>
            </a:pPr>
            <a:endParaRPr lang="en-GB" sz="3600" i="1" dirty="0"/>
          </a:p>
          <a:p>
            <a:pPr marL="0" indent="0" algn="ctr">
              <a:buNone/>
            </a:pPr>
            <a:r>
              <a:rPr lang="en-GB" sz="3600" i="1" dirty="0"/>
              <a:t>It’s all just calculation = functional programming</a:t>
            </a:r>
          </a:p>
          <a:p>
            <a:pPr marL="0" indent="0">
              <a:buNone/>
            </a:pPr>
            <a:endParaRPr lang="en-GB" sz="3600" dirty="0"/>
          </a:p>
          <a:p>
            <a:r>
              <a:rPr lang="en-GB" dirty="0"/>
              <a:t>UI becomes an information-flow problem</a:t>
            </a:r>
          </a:p>
          <a:p>
            <a:r>
              <a:rPr lang="en-GB" dirty="0"/>
              <a:t>Views and model update are just functional programming</a:t>
            </a:r>
          </a:p>
          <a:p>
            <a:r>
              <a:rPr lang="en-GB" dirty="0"/>
              <a:t>Views are </a:t>
            </a:r>
            <a:r>
              <a:rPr lang="en-GB" b="1" dirty="0"/>
              <a:t>re-computed </a:t>
            </a:r>
            <a:r>
              <a:rPr lang="en-GB" dirty="0"/>
              <a:t>and </a:t>
            </a:r>
            <a:r>
              <a:rPr lang="en-GB" b="1" dirty="0"/>
              <a:t>differentially</a:t>
            </a:r>
            <a:r>
              <a:rPr lang="en-GB" dirty="0"/>
              <a:t> applied</a:t>
            </a:r>
          </a:p>
          <a:p>
            <a:r>
              <a:rPr lang="en-GB" dirty="0"/>
              <a:t>Messages are explicit and easy to trace</a:t>
            </a:r>
          </a:p>
          <a:p>
            <a:endParaRPr lang="en-GB" sz="3600" dirty="0"/>
          </a:p>
        </p:txBody>
      </p:sp>
    </p:spTree>
    <p:extLst>
      <p:ext uri="{BB962C8B-B14F-4D97-AF65-F5344CB8AC3E}">
        <p14:creationId xmlns:p14="http://schemas.microsoft.com/office/powerpoint/2010/main" val="89894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lnSpcReduction="10000"/>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150434"/>
              <a:gd name="adj2" fmla="val -2898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59868"/>
              <a:gd name="adj2" fmla="val -589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413561" y="3124072"/>
            <a:ext cx="1089008" cy="369332"/>
          </a:xfrm>
          <a:prstGeom prst="wedgeRectCallout">
            <a:avLst>
              <a:gd name="adj1" fmla="val -213916"/>
              <a:gd name="adj2" fmla="val -4968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5360548" y="4047090"/>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5504533" y="5229164"/>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2782267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bool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Pressed</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a:t>
            </a:r>
            <a:r>
              <a:rPr lang="en-GB" dirty="0">
                <a:solidFill>
                  <a:srgbClr val="0000FF"/>
                </a:solidFill>
                <a:latin typeface="Consolas" panose="020B0609020204030204" pitchFamily="49" charset="0"/>
              </a:rPr>
              <a:t>false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Pressed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true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View.Label</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"I was pressed!"</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View.Button</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"Press Me!"</a:t>
            </a:r>
            <a:r>
              <a:rPr lang="en-GB" dirty="0">
                <a:solidFill>
                  <a:srgbClr val="000000"/>
                </a:solidFill>
                <a:latin typeface="Consolas" panose="020B0609020204030204" pitchFamily="49" charset="0"/>
              </a:rPr>
              <a:t>, command=(</a:t>
            </a:r>
            <a:r>
              <a:rPr lang="en-GB" dirty="0">
                <a:solidFill>
                  <a:srgbClr val="0000FF"/>
                </a:solidFill>
                <a:latin typeface="Consolas" panose="020B0609020204030204" pitchFamily="49" charset="0"/>
              </a:rPr>
              <a:t>fun</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dispatch Pressed))</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96236"/>
              <a:gd name="adj2" fmla="val 1006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05904"/>
              <a:gd name="adj2" fmla="val -183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887067" y="3129712"/>
            <a:ext cx="1089008" cy="369332"/>
          </a:xfrm>
          <a:prstGeom prst="wedgeRectCallout">
            <a:avLst>
              <a:gd name="adj1" fmla="val -92340"/>
              <a:gd name="adj2" fmla="val 576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6917886" y="3753994"/>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6818983" y="4541031"/>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42723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19160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1392790" y="6323598"/>
            <a:ext cx="940642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WebSharper also includes an excellent JavaScript compiler for F#</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475591" y="1253331"/>
            <a:ext cx="124048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The aim of F# is three things</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Succinctness (like Python)</a:t>
            </a:r>
          </a:p>
          <a:p>
            <a:pPr marL="0" indent="0">
              <a:buNone/>
            </a:pPr>
            <a:r>
              <a:rPr lang="en-GB" dirty="0">
                <a:latin typeface="Consolas" panose="020B0609020204030204" pitchFamily="49" charset="0"/>
              </a:rPr>
              <a:t>Performance  (like C#/Java)</a:t>
            </a:r>
          </a:p>
          <a:p>
            <a:pPr marL="0" indent="0">
              <a:buNone/>
            </a:pPr>
            <a:r>
              <a:rPr lang="en-GB" dirty="0">
                <a:latin typeface="Consolas" panose="020B0609020204030204" pitchFamily="49" charset="0"/>
              </a:rPr>
              <a:t>Robustness   (like strongly typed functional programming)</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(also interop, cross-platform, community, reach etc. )</a:t>
            </a:r>
            <a:endParaRPr lang="en-US" dirty="0"/>
          </a:p>
        </p:txBody>
      </p:sp>
    </p:spTree>
    <p:extLst>
      <p:ext uri="{BB962C8B-B14F-4D97-AF65-F5344CB8AC3E}">
        <p14:creationId xmlns:p14="http://schemas.microsoft.com/office/powerpoint/2010/main" val="227265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198006"/>
          </a:xfrm>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1114683683"/>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B3CCD-DEF7-49F4-AEBF-0BB8A4A0B3F3}">
  <ds:schemaRefs>
    <ds:schemaRef ds:uri="http://purl.org/dc/dcmitype/"/>
    <ds:schemaRef ds:uri="cf7f2c2a-8069-4ddf-b2bb-a03f354924af"/>
    <ds:schemaRef ds:uri="4a22e21f-d7be-47f0-9a23-f47ebae14ebb"/>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72448C-82AB-47DF-AC0B-7AE05FABB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33830</TotalTime>
  <Words>872</Words>
  <Application>Microsoft Office PowerPoint</Application>
  <PresentationFormat>Widescreen</PresentationFormat>
  <Paragraphs>151</Paragraphs>
  <Slides>31</Slides>
  <Notes>5</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31</vt:i4>
      </vt:variant>
    </vt:vector>
  </HeadingPairs>
  <TitlesOfParts>
    <vt:vector size="62" baseType="lpstr">
      <vt:lpstr>apple color emoji</vt:lpstr>
      <vt:lpstr>-apple-system</vt:lpstr>
      <vt:lpstr>Arial</vt:lpstr>
      <vt:lpstr>Arial Narrow</vt:lpstr>
      <vt:lpstr>Barlow</vt:lpstr>
      <vt:lpstr>Calibri</vt:lpstr>
      <vt:lpstr>Candara</vt:lpstr>
      <vt:lpstr>Consolas</vt:lpstr>
      <vt:lpstr>Georgia Pro Cond Light</vt:lpstr>
      <vt:lpstr>Gill Sans MT (Headings)</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some F#</vt:lpstr>
      <vt:lpstr>PowerPoint Presentation</vt:lpstr>
      <vt:lpstr>Setup</vt:lpstr>
      <vt:lpstr>Setup</vt:lpstr>
      <vt:lpstr>Setup</vt:lpstr>
      <vt:lpstr>Setup - VS Code  Extensions</vt:lpstr>
      <vt:lpstr>PowerPoint Presentation</vt:lpstr>
      <vt:lpstr>Lessons from Tasks 1.*</vt:lpstr>
      <vt:lpstr>Lessons from Tasks 2.*</vt:lpstr>
      <vt:lpstr>Lessons from Tasks 3.*</vt:lpstr>
      <vt:lpstr>Lessons from Tasks 4.*</vt:lpstr>
      <vt:lpstr>Lessons from Tasks 5.*</vt:lpstr>
      <vt:lpstr>Other F# Language Discussion Points</vt:lpstr>
      <vt:lpstr>Python GCN</vt:lpstr>
      <vt:lpstr>PowerPoint Presentation</vt:lpstr>
      <vt:lpstr>Thank you Guido!</vt:lpstr>
      <vt:lpstr>Thanks for joining!</vt:lpstr>
      <vt:lpstr>Other slides</vt:lpstr>
      <vt:lpstr>PowerPoint Presentation</vt:lpstr>
      <vt:lpstr>PowerPoint Presentation</vt:lpstr>
      <vt:lpstr>PowerPoint Presentation</vt:lpstr>
      <vt:lpstr>PowerPoint Presentation</vt:lpstr>
      <vt:lpstr>PowerPoint Presentation</vt:lpstr>
      <vt:lpstr>PowerPoint Presentation</vt:lpstr>
      <vt:lpstr>MVU</vt:lpstr>
      <vt:lpstr>A Simple MVU App</vt:lpstr>
      <vt:lpstr>A Simple MVU App</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592</cp:revision>
  <cp:lastPrinted>2010-05-11T05:02:34Z</cp:lastPrinted>
  <dcterms:created xsi:type="dcterms:W3CDTF">2010-11-09T11:20:14Z</dcterms:created>
  <dcterms:modified xsi:type="dcterms:W3CDTF">2021-07-20T14:19:31Z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